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60" r:id="rId3"/>
    <p:sldId id="261" r:id="rId4"/>
    <p:sldId id="263" r:id="rId5"/>
    <p:sldId id="264" r:id="rId6"/>
    <p:sldId id="265" r:id="rId7"/>
    <p:sldId id="28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84" r:id="rId17"/>
    <p:sldId id="275" r:id="rId18"/>
    <p:sldId id="276" r:id="rId19"/>
    <p:sldId id="277" r:id="rId20"/>
    <p:sldId id="286" r:id="rId21"/>
    <p:sldId id="287" r:id="rId22"/>
    <p:sldId id="280" r:id="rId23"/>
    <p:sldId id="285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35" autoAdjust="0"/>
  </p:normalViewPr>
  <p:slideViewPr>
    <p:cSldViewPr>
      <p:cViewPr varScale="1">
        <p:scale>
          <a:sx n="138" d="100"/>
          <a:sy n="13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D7BA3-2365-4324-BCFA-A45009821EF0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5B499-7974-4251-88B9-A5BD144DA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FA20D-8561-47C0-8806-731A245179C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50F4D-FCE5-4893-8991-CD613435BAB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C7D198-4641-42AE-B768-BBB220C87C0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DC894D-2CCA-45CC-9C70-43D9C8C1E3C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06FA90-E054-4B50-B2D5-2B759075922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45B4FF-EB11-4447-996D-4B0ACB11CE32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CAA39-DA44-4750-A784-899B0D4B3B13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C7D97-72F7-4A01-A73D-25242AF012F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4B0A7F-C562-4D68-9876-AD0EE84CCC3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26CA-ACD8-44B0-80C6-32911094EFF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2BB719-F8EA-4266-A906-F7241084E53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638940-2B8B-48C3-9153-EC9C7C32D2A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58B05-C4D3-4E88-85C7-131792DEAF8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58B05-C4D3-4E88-85C7-131792DEAF8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57E75-D6AD-4555-88A9-BDA06779842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81362-B1CB-4D68-8596-95559CF873B3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BAD62-A129-47BA-BC04-4EC05431EA4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BAD62-A129-47BA-BC04-4EC05431EA4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C7D97-72F7-4A01-A73D-25242AF012F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1148F-8846-4585-9D57-B2BD1C9FE32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1148F-8846-4585-9D57-B2BD1C9FE32C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32849-2A5B-4A7B-B775-3717981A9FAF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066BE2-31E7-4F2A-B1E8-6CE3C9FE0F00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3ED86-CA32-4569-B667-D4E9248B4561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34193-1760-4C18-A880-8CED32A38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TextBox 126"/>
          <p:cNvSpPr txBox="1"/>
          <p:nvPr/>
        </p:nvSpPr>
        <p:spPr>
          <a:xfrm>
            <a:off x="4300371" y="3581400"/>
            <a:ext cx="758541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ρ</a:t>
            </a:r>
          </a:p>
          <a:p>
            <a:endParaRPr lang="en-US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1447800" y="1066800"/>
            <a:ext cx="1788702" cy="1436132"/>
            <a:chOff x="1447800" y="1066800"/>
            <a:chExt cx="1788702" cy="1436132"/>
          </a:xfrm>
        </p:grpSpPr>
        <p:sp>
          <p:nvSpPr>
            <p:cNvPr id="128" name="TextBox 127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29" name="TextBox 128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1" name="TextBox 130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2" name="TextBox 131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3" name="TextBox 132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3316698" y="1002268"/>
            <a:ext cx="1788702" cy="1436132"/>
            <a:chOff x="1447800" y="1066800"/>
            <a:chExt cx="1788702" cy="1436132"/>
          </a:xfrm>
        </p:grpSpPr>
        <p:sp>
          <p:nvSpPr>
            <p:cNvPr id="137" name="TextBox 136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8" name="TextBox 137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0" name="TextBox 139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1" name="TextBox 140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2" name="TextBox 141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3" name="TextBox 142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44" name="Group 143"/>
          <p:cNvGrpSpPr/>
          <p:nvPr/>
        </p:nvGrpSpPr>
        <p:grpSpPr>
          <a:xfrm rot="1409028">
            <a:off x="5924032" y="1371600"/>
            <a:ext cx="1788702" cy="1436132"/>
            <a:chOff x="1447800" y="1066800"/>
            <a:chExt cx="1788702" cy="1436132"/>
          </a:xfrm>
        </p:grpSpPr>
        <p:sp>
          <p:nvSpPr>
            <p:cNvPr id="145" name="TextBox 144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6" name="TextBox 145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8" name="TextBox 147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9" name="TextBox 148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0" name="TextBox 149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1" name="TextBox 150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916898" y="304800"/>
            <a:ext cx="1788702" cy="1436132"/>
            <a:chOff x="1447800" y="1066800"/>
            <a:chExt cx="1788702" cy="1436132"/>
          </a:xfrm>
        </p:grpSpPr>
        <p:sp>
          <p:nvSpPr>
            <p:cNvPr id="153" name="TextBox 152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4" name="TextBox 153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6" name="TextBox 155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7" name="TextBox 156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8" name="TextBox 157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9" name="TextBox 158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1981200" y="-64532"/>
            <a:ext cx="1788702" cy="1436132"/>
            <a:chOff x="1447800" y="1066800"/>
            <a:chExt cx="1788702" cy="1436132"/>
          </a:xfrm>
        </p:grpSpPr>
        <p:sp>
          <p:nvSpPr>
            <p:cNvPr id="161" name="TextBox 160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2" name="TextBox 161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4" name="TextBox 163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5" name="TextBox 164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6" name="TextBox 165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7" name="TextBox 166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4383498" y="1764268"/>
            <a:ext cx="1788702" cy="1436132"/>
            <a:chOff x="1447800" y="1066800"/>
            <a:chExt cx="1788702" cy="1436132"/>
          </a:xfrm>
        </p:grpSpPr>
        <p:sp>
          <p:nvSpPr>
            <p:cNvPr id="169" name="TextBox 168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0" name="TextBox 169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3" name="TextBox 172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4" name="TextBox 173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5" name="TextBox 174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4098" name="Image" r:id="rId4" imgW="2771429" imgH="2980952" progId="">
              <p:embed/>
            </p:oleObj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4251325" y="2625725"/>
            <a:ext cx="58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ym typeface="Symbol" pitchFamily="18" charset="2"/>
              </a:rPr>
              <a:t></a:t>
            </a:r>
            <a:r>
              <a:rPr lang="en-US" i="1" baseline="-25000">
                <a:sym typeface="Symbol" pitchFamily="18" charset="2"/>
              </a:rPr>
              <a:t>XY</a:t>
            </a:r>
            <a:endParaRPr lang="en-US" i="1">
              <a:sym typeface="Symbol" pitchFamily="18" charset="2"/>
            </a:endParaRPr>
          </a:p>
        </p:txBody>
      </p:sp>
      <p:sp>
        <p:nvSpPr>
          <p:cNvPr id="8208" name="Text Box 33"/>
          <p:cNvSpPr txBox="1">
            <a:spLocks noChangeArrowheads="1"/>
          </p:cNvSpPr>
          <p:nvPr/>
        </p:nvSpPr>
        <p:spPr bwMode="auto">
          <a:xfrm>
            <a:off x="6537325" y="14890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  <a:endParaRPr lang="en-US" i="1"/>
          </a:p>
        </p:txBody>
      </p:sp>
      <p:sp>
        <p:nvSpPr>
          <p:cNvPr id="8209" name="Text Box 34"/>
          <p:cNvSpPr txBox="1">
            <a:spLocks noChangeArrowheads="1"/>
          </p:cNvSpPr>
          <p:nvPr/>
        </p:nvSpPr>
        <p:spPr bwMode="auto">
          <a:xfrm>
            <a:off x="7451725" y="2936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0" name="Text Box 35"/>
          <p:cNvSpPr txBox="1">
            <a:spLocks noChangeArrowheads="1"/>
          </p:cNvSpPr>
          <p:nvPr/>
        </p:nvSpPr>
        <p:spPr bwMode="auto">
          <a:xfrm>
            <a:off x="63087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1" name="Text Box 36"/>
          <p:cNvSpPr txBox="1">
            <a:spLocks noChangeArrowheads="1"/>
          </p:cNvSpPr>
          <p:nvPr/>
        </p:nvSpPr>
        <p:spPr bwMode="auto">
          <a:xfrm>
            <a:off x="31845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2" name="Text Box 37"/>
          <p:cNvSpPr txBox="1">
            <a:spLocks noChangeArrowheads="1"/>
          </p:cNvSpPr>
          <p:nvPr/>
        </p:nvSpPr>
        <p:spPr bwMode="auto">
          <a:xfrm>
            <a:off x="1355725" y="20986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026"/>
          <p:cNvSpPr txBox="1">
            <a:spLocks noChangeArrowheads="1"/>
          </p:cNvSpPr>
          <p:nvPr/>
        </p:nvSpPr>
        <p:spPr bwMode="auto">
          <a:xfrm>
            <a:off x="1508125" y="1031875"/>
            <a:ext cx="66452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</a:t>
            </a:r>
            <a:r>
              <a:rPr lang="en-US" i="1"/>
              <a:t>t</a:t>
            </a:r>
            <a:r>
              <a:rPr lang="en-US"/>
              <a:t> distribution, at </a:t>
            </a:r>
            <a:r>
              <a:rPr lang="en-US" i="1"/>
              <a:t>N</a:t>
            </a:r>
            <a:r>
              <a:rPr lang="en-US"/>
              <a:t>-2 degrees of freedom, can be used to test the probability that the statistic </a:t>
            </a:r>
            <a:r>
              <a:rPr lang="en-US" i="1"/>
              <a:t>r</a:t>
            </a:r>
            <a:r>
              <a:rPr lang="en-US"/>
              <a:t> was drawn from a population with </a:t>
            </a:r>
            <a:r>
              <a:rPr lang="en-US">
                <a:sym typeface="Symbol" pitchFamily="18" charset="2"/>
              </a:rPr>
              <a:t> = 0.  Table C.</a:t>
            </a:r>
          </a:p>
          <a:p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0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= 0</a:t>
            </a:r>
          </a:p>
          <a:p>
            <a:pPr algn="ctr"/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1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 0</a:t>
            </a:r>
          </a:p>
          <a:p>
            <a:pPr algn="ctr"/>
            <a:endParaRPr lang="en-US">
              <a:sym typeface="Symbol" pitchFamily="18" charset="2"/>
            </a:endParaRPr>
          </a:p>
          <a:p>
            <a:r>
              <a:rPr lang="en-US">
                <a:sym typeface="Symbol" pitchFamily="18" charset="2"/>
              </a:rPr>
              <a:t>where</a:t>
            </a: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</p:txBody>
      </p:sp>
      <p:grpSp>
        <p:nvGrpSpPr>
          <p:cNvPr id="2" name="Group 1042"/>
          <p:cNvGrpSpPr>
            <a:grpSpLocks/>
          </p:cNvGrpSpPr>
          <p:nvPr/>
        </p:nvGrpSpPr>
        <p:grpSpPr bwMode="auto">
          <a:xfrm>
            <a:off x="3429000" y="4495800"/>
            <a:ext cx="2301875" cy="1219200"/>
            <a:chOff x="2160" y="2832"/>
            <a:chExt cx="1450" cy="768"/>
          </a:xfrm>
        </p:grpSpPr>
        <p:grpSp>
          <p:nvGrpSpPr>
            <p:cNvPr id="3" name="Group 1039"/>
            <p:cNvGrpSpPr>
              <a:grpSpLocks/>
            </p:cNvGrpSpPr>
            <p:nvPr/>
          </p:nvGrpSpPr>
          <p:grpSpPr bwMode="auto">
            <a:xfrm>
              <a:off x="2650" y="2832"/>
              <a:ext cx="960" cy="768"/>
              <a:chOff x="1344" y="2762"/>
              <a:chExt cx="960" cy="768"/>
            </a:xfrm>
          </p:grpSpPr>
          <p:sp>
            <p:nvSpPr>
              <p:cNvPr id="31750" name="Text Box 1028"/>
              <p:cNvSpPr txBox="1">
                <a:spLocks noChangeArrowheads="1"/>
              </p:cNvSpPr>
              <p:nvPr/>
            </p:nvSpPr>
            <p:spPr bwMode="auto">
              <a:xfrm>
                <a:off x="1431" y="2762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r    N - 2</a:t>
                </a:r>
              </a:p>
            </p:txBody>
          </p:sp>
          <p:sp>
            <p:nvSpPr>
              <p:cNvPr id="31751" name="Line 1029"/>
              <p:cNvSpPr>
                <a:spLocks noChangeShapeType="1"/>
              </p:cNvSpPr>
              <p:nvPr/>
            </p:nvSpPr>
            <p:spPr bwMode="auto">
              <a:xfrm>
                <a:off x="1344" y="3120"/>
                <a:ext cx="9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2" name="Text Box 1030"/>
              <p:cNvSpPr txBox="1">
                <a:spLocks noChangeArrowheads="1"/>
              </p:cNvSpPr>
              <p:nvPr/>
            </p:nvSpPr>
            <p:spPr bwMode="auto">
              <a:xfrm>
                <a:off x="1526" y="3242"/>
                <a:ext cx="51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1 - </a:t>
                </a:r>
                <a:r>
                  <a:rPr lang="en-US" i="1"/>
                  <a:t>r</a:t>
                </a:r>
                <a:r>
                  <a:rPr lang="en-US" baseline="30000"/>
                  <a:t>2</a:t>
                </a:r>
                <a:endParaRPr lang="en-US"/>
              </a:p>
            </p:txBody>
          </p:sp>
          <p:sp>
            <p:nvSpPr>
              <p:cNvPr id="31753" name="Line 1031"/>
              <p:cNvSpPr>
                <a:spLocks noChangeShapeType="1"/>
              </p:cNvSpPr>
              <p:nvPr/>
            </p:nvSpPr>
            <p:spPr bwMode="auto">
              <a:xfrm>
                <a:off x="1536" y="3264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4" name="Line 1032"/>
              <p:cNvSpPr>
                <a:spLocks noChangeShapeType="1"/>
              </p:cNvSpPr>
              <p:nvPr/>
            </p:nvSpPr>
            <p:spPr bwMode="auto">
              <a:xfrm flipH="1">
                <a:off x="1488" y="326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5" name="Line 1033"/>
              <p:cNvSpPr>
                <a:spLocks noChangeShapeType="1"/>
              </p:cNvSpPr>
              <p:nvPr/>
            </p:nvSpPr>
            <p:spPr bwMode="auto">
              <a:xfrm flipH="1" flipV="1">
                <a:off x="1440" y="336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6" name="Line 1034"/>
              <p:cNvSpPr>
                <a:spLocks noChangeShapeType="1"/>
              </p:cNvSpPr>
              <p:nvPr/>
            </p:nvSpPr>
            <p:spPr bwMode="auto">
              <a:xfrm flipH="1">
                <a:off x="1392" y="3360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7" name="Line 1035"/>
              <p:cNvSpPr>
                <a:spLocks noChangeShapeType="1"/>
              </p:cNvSpPr>
              <p:nvPr/>
            </p:nvSpPr>
            <p:spPr bwMode="auto">
              <a:xfrm flipH="1">
                <a:off x="1584" y="278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8" name="Line 1036"/>
              <p:cNvSpPr>
                <a:spLocks noChangeShapeType="1"/>
              </p:cNvSpPr>
              <p:nvPr/>
            </p:nvSpPr>
            <p:spPr bwMode="auto">
              <a:xfrm>
                <a:off x="1632" y="278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9" name="Line 1037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Line 1038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49" name="Text Box 1041"/>
            <p:cNvSpPr txBox="1">
              <a:spLocks noChangeArrowheads="1"/>
            </p:cNvSpPr>
            <p:nvPr/>
          </p:nvSpPr>
          <p:spPr bwMode="auto">
            <a:xfrm>
              <a:off x="2160" y="3024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sym typeface="Symbol" pitchFamily="18" charset="2"/>
                </a:rPr>
                <a:t>t</a:t>
              </a:r>
              <a:r>
                <a:rPr lang="en-US">
                  <a:sym typeface="Symbol" pitchFamily="18" charset="2"/>
                </a:rPr>
                <a:t> 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Independent samples </a:t>
            </a:r>
            <a:r>
              <a:rPr lang="en-US" i="1" dirty="0"/>
              <a:t>t</a:t>
            </a:r>
            <a:r>
              <a:rPr lang="en-US" dirty="0"/>
              <a:t>-test</a:t>
            </a:r>
          </a:p>
          <a:p>
            <a:pPr algn="ctr"/>
            <a:r>
              <a:rPr lang="en-US" dirty="0"/>
              <a:t>for the difference between two means.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7</a:t>
            </a:r>
            <a:endParaRPr lang="en-US" dirty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Independent samples </a:t>
            </a:r>
            <a:r>
              <a:rPr lang="en-US" i="1"/>
              <a:t>t</a:t>
            </a:r>
            <a:r>
              <a:rPr lang="en-US"/>
              <a:t>-test</a:t>
            </a:r>
          </a:p>
          <a:p>
            <a:pPr algn="ctr"/>
            <a:r>
              <a:rPr lang="en-US"/>
              <a:t>for the difference between two means.</a:t>
            </a:r>
          </a:p>
          <a:p>
            <a:pPr algn="ctr"/>
            <a:endParaRPr lang="en-US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930275" y="5791200"/>
            <a:ext cx="265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signal-to-noise ratio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7</a:t>
            </a:r>
            <a:endParaRPr lang="en-US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Independent samples </a:t>
            </a:r>
            <a:r>
              <a:rPr lang="en-US" i="1"/>
              <a:t>t</a:t>
            </a:r>
            <a:r>
              <a:rPr lang="en-US"/>
              <a:t>-test</a:t>
            </a:r>
          </a:p>
          <a:p>
            <a:pPr algn="ctr"/>
            <a:r>
              <a:rPr lang="en-US"/>
              <a:t>for the difference between two means.</a:t>
            </a:r>
          </a:p>
          <a:p>
            <a:pPr algn="ctr"/>
            <a:endParaRPr lang="en-US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930275" y="5791200"/>
            <a:ext cx="265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signal-to-noise ratio</a:t>
            </a: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6010275" y="5791200"/>
            <a:ext cx="2371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safety in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TextBox 126"/>
          <p:cNvSpPr txBox="1"/>
          <p:nvPr/>
        </p:nvSpPr>
        <p:spPr>
          <a:xfrm>
            <a:off x="3544957" y="3581400"/>
            <a:ext cx="20938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l-GR" sz="6600" dirty="0" smtClean="0">
                <a:solidFill>
                  <a:srgbClr val="FF0000"/>
                </a:solidFill>
              </a:rPr>
              <a:t>μ</a:t>
            </a:r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6600" dirty="0" smtClean="0">
                <a:solidFill>
                  <a:srgbClr val="FF0000"/>
                </a:solidFill>
              </a:rPr>
              <a:t>- </a:t>
            </a:r>
            <a:r>
              <a:rPr lang="el-GR" sz="6600" dirty="0" smtClean="0">
                <a:solidFill>
                  <a:srgbClr val="FF0000"/>
                </a:solidFill>
              </a:rPr>
              <a:t>μ</a:t>
            </a:r>
            <a:r>
              <a:rPr lang="en-US" sz="2400" dirty="0" smtClean="0">
                <a:solidFill>
                  <a:srgbClr val="FF0000"/>
                </a:solidFill>
              </a:rPr>
              <a:t>2</a:t>
            </a:r>
            <a:endParaRPr lang="en-US" sz="6600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45628" y="324433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-X</a:t>
            </a:r>
            <a:r>
              <a:rPr lang="en-US" baseline="-25000" dirty="0"/>
              <a:t>2</a:t>
            </a:r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4343400" y="0"/>
            <a:ext cx="1905000" cy="1713131"/>
            <a:chOff x="2133600" y="381000"/>
            <a:chExt cx="1905000" cy="1713131"/>
          </a:xfrm>
        </p:grpSpPr>
        <p:grpSp>
          <p:nvGrpSpPr>
            <p:cNvPr id="58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2286000" y="533400"/>
            <a:ext cx="1905000" cy="1713131"/>
            <a:chOff x="2133600" y="381000"/>
            <a:chExt cx="1905000" cy="1713131"/>
          </a:xfrm>
        </p:grpSpPr>
        <p:grpSp>
          <p:nvGrpSpPr>
            <p:cNvPr id="69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70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71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  <p:grpSp>
        <p:nvGrpSpPr>
          <p:cNvPr id="81" name="Group 80"/>
          <p:cNvGrpSpPr/>
          <p:nvPr/>
        </p:nvGrpSpPr>
        <p:grpSpPr>
          <a:xfrm>
            <a:off x="5257800" y="685800"/>
            <a:ext cx="1905000" cy="1713131"/>
            <a:chOff x="2133600" y="381000"/>
            <a:chExt cx="1905000" cy="1713131"/>
          </a:xfrm>
        </p:grpSpPr>
        <p:grpSp>
          <p:nvGrpSpPr>
            <p:cNvPr id="82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83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84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 rot="21069832">
            <a:off x="1371600" y="801469"/>
            <a:ext cx="1905000" cy="1713131"/>
            <a:chOff x="2133600" y="381000"/>
            <a:chExt cx="1905000" cy="1713131"/>
          </a:xfrm>
        </p:grpSpPr>
        <p:grpSp>
          <p:nvGrpSpPr>
            <p:cNvPr id="95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96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97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2362200" y="1828800"/>
            <a:ext cx="4024313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0066FF"/>
                </a:solidFill>
              </a:rPr>
              <a:t>H</a:t>
            </a:r>
            <a:r>
              <a:rPr lang="en-US" sz="4800" baseline="-25000">
                <a:solidFill>
                  <a:srgbClr val="0066FF"/>
                </a:solidFill>
              </a:rPr>
              <a:t>0</a:t>
            </a:r>
            <a:r>
              <a:rPr lang="en-US" sz="4800">
                <a:solidFill>
                  <a:srgbClr val="0066FF"/>
                </a:solidFill>
              </a:rPr>
              <a:t> :  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1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- 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2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= 0</a:t>
            </a:r>
          </a:p>
          <a:p>
            <a:endParaRPr lang="en-US" sz="4800">
              <a:solidFill>
                <a:srgbClr val="0066FF"/>
              </a:solidFill>
              <a:sym typeface="Symbol" pitchFamily="18" charset="2"/>
            </a:endParaRPr>
          </a:p>
          <a:p>
            <a:r>
              <a:rPr lang="en-US" sz="4800">
                <a:solidFill>
                  <a:srgbClr val="0066FF"/>
                </a:solidFill>
              </a:rPr>
              <a:t>H</a:t>
            </a:r>
            <a:r>
              <a:rPr lang="en-US" sz="4800" baseline="-25000">
                <a:solidFill>
                  <a:srgbClr val="0066FF"/>
                </a:solidFill>
              </a:rPr>
              <a:t>1</a:t>
            </a:r>
            <a:r>
              <a:rPr lang="en-US" sz="4800">
                <a:solidFill>
                  <a:srgbClr val="0066FF"/>
                </a:solidFill>
              </a:rPr>
              <a:t> :  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1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- 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2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 0</a:t>
            </a:r>
            <a:endParaRPr lang="en-US" sz="4800">
              <a:solidFill>
                <a:srgbClr val="0066FF"/>
              </a:solidFill>
            </a:endParaRPr>
          </a:p>
          <a:p>
            <a:endParaRPr lang="en-US" sz="3600">
              <a:solidFill>
                <a:srgbClr val="0066FF"/>
              </a:solidFill>
            </a:endParaRP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035175" y="1730375"/>
          <a:ext cx="5072063" cy="3395663"/>
        </p:xfrm>
        <a:graphic>
          <a:graphicData uri="http://schemas.openxmlformats.org/presentationml/2006/ole">
            <p:oleObj spid="_x0000_s5122" name="Mtb Graph" r:id="rId4" imgW="5054400" imgH="33789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35175" y="1730375"/>
          <a:ext cx="5072063" cy="3395663"/>
        </p:xfrm>
        <a:graphic>
          <a:graphicData uri="http://schemas.openxmlformats.org/presentationml/2006/ole">
            <p:oleObj spid="_x0000_s6146" name="Mtb Graph" r:id="rId4" imgW="5054400" imgH="3378960" progId="">
              <p:embed/>
            </p:oleObj>
          </a:graphicData>
        </a:graphic>
      </p:graphicFrame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3124200" y="3505200"/>
            <a:ext cx="381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5715000" y="3581400"/>
            <a:ext cx="381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H="1">
            <a:off x="3505200" y="1752600"/>
            <a:ext cx="304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5486400" y="1676400"/>
            <a:ext cx="2286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971800" y="838200"/>
            <a:ext cx="1646238" cy="762000"/>
            <a:chOff x="1872" y="528"/>
            <a:chExt cx="1037" cy="480"/>
          </a:xfrm>
        </p:grpSpPr>
        <p:sp>
          <p:nvSpPr>
            <p:cNvPr id="2060" name="Text Box 6"/>
            <p:cNvSpPr txBox="1">
              <a:spLocks noChangeArrowheads="1"/>
            </p:cNvSpPr>
            <p:nvPr/>
          </p:nvSpPr>
          <p:spPr bwMode="auto">
            <a:xfrm>
              <a:off x="1872" y="720"/>
              <a:ext cx="10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boys</a:t>
              </a:r>
              <a:r>
                <a:rPr lang="en-US"/>
                <a:t>=53.75</a:t>
              </a:r>
            </a:p>
          </p:txBody>
        </p:sp>
        <p:sp>
          <p:nvSpPr>
            <p:cNvPr id="2061" name="Text Box 9"/>
            <p:cNvSpPr txBox="1">
              <a:spLocks noChangeArrowheads="1"/>
            </p:cNvSpPr>
            <p:nvPr/>
          </p:nvSpPr>
          <p:spPr bwMode="auto">
            <a:xfrm>
              <a:off x="1872" y="52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013325" y="803275"/>
            <a:ext cx="1625600" cy="762000"/>
            <a:chOff x="3158" y="506"/>
            <a:chExt cx="1024" cy="480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3158" y="698"/>
              <a:ext cx="10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girls</a:t>
              </a:r>
              <a:r>
                <a:rPr lang="en-US"/>
                <a:t>=51.16</a:t>
              </a:r>
            </a:p>
          </p:txBody>
        </p:sp>
        <p:sp>
          <p:nvSpPr>
            <p:cNvPr id="2059" name="Text Box 10"/>
            <p:cNvSpPr txBox="1">
              <a:spLocks noChangeArrowheads="1"/>
            </p:cNvSpPr>
            <p:nvPr/>
          </p:nvSpPr>
          <p:spPr bwMode="auto">
            <a:xfrm>
              <a:off x="3158" y="50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2057" name="Text Box 13"/>
          <p:cNvSpPr txBox="1">
            <a:spLocks noChangeArrowheads="1"/>
          </p:cNvSpPr>
          <p:nvPr/>
        </p:nvSpPr>
        <p:spPr bwMode="auto">
          <a:xfrm>
            <a:off x="1219200" y="52578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do we know if the difference between these means,</a:t>
            </a:r>
          </a:p>
          <a:p>
            <a:r>
              <a:rPr lang="en-US"/>
              <a:t>of 53.75 - 51.16 = 2.59, is reliably different from zero?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812925" y="11842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1143000"/>
            <a:ext cx="1646238" cy="762000"/>
            <a:chOff x="1872" y="528"/>
            <a:chExt cx="1037" cy="480"/>
          </a:xfrm>
        </p:grpSpPr>
        <p:sp>
          <p:nvSpPr>
            <p:cNvPr id="8203" name="Text Box 4"/>
            <p:cNvSpPr txBox="1">
              <a:spLocks noChangeArrowheads="1"/>
            </p:cNvSpPr>
            <p:nvPr/>
          </p:nvSpPr>
          <p:spPr bwMode="auto">
            <a:xfrm>
              <a:off x="1872" y="720"/>
              <a:ext cx="10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boys</a:t>
              </a:r>
              <a:r>
                <a:rPr lang="en-US"/>
                <a:t>=53.75</a:t>
              </a:r>
            </a:p>
          </p:txBody>
        </p:sp>
        <p:sp>
          <p:nvSpPr>
            <p:cNvPr id="8204" name="Text Box 5"/>
            <p:cNvSpPr txBox="1">
              <a:spLocks noChangeArrowheads="1"/>
            </p:cNvSpPr>
            <p:nvPr/>
          </p:nvSpPr>
          <p:spPr bwMode="auto">
            <a:xfrm>
              <a:off x="1872" y="52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660525" y="3394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676400" y="3733800"/>
            <a:ext cx="1625600" cy="762000"/>
            <a:chOff x="3158" y="506"/>
            <a:chExt cx="1024" cy="480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3158" y="698"/>
              <a:ext cx="10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girls</a:t>
              </a:r>
              <a:r>
                <a:rPr lang="en-US"/>
                <a:t>=51.16</a:t>
              </a:r>
            </a:p>
          </p:txBody>
        </p:sp>
        <p:sp>
          <p:nvSpPr>
            <p:cNvPr id="8202" name="Text Box 9"/>
            <p:cNvSpPr txBox="1">
              <a:spLocks noChangeArrowheads="1"/>
            </p:cNvSpPr>
            <p:nvPr/>
          </p:nvSpPr>
          <p:spPr bwMode="auto">
            <a:xfrm>
              <a:off x="3158" y="50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3352800" y="2362200"/>
            <a:ext cx="4057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95CI:    52.07 </a:t>
            </a:r>
            <a:r>
              <a:rPr lang="en-US">
                <a:sym typeface="Symbol" pitchFamily="18" charset="2"/>
              </a:rPr>
              <a:t>   </a:t>
            </a:r>
            <a:r>
              <a:rPr lang="en-US" baseline="-25000">
                <a:sym typeface="Symbol" pitchFamily="18" charset="2"/>
              </a:rPr>
              <a:t>boys</a:t>
            </a:r>
            <a:r>
              <a:rPr lang="en-US">
                <a:sym typeface="Symbol" pitchFamily="18" charset="2"/>
              </a:rPr>
              <a:t>    55.43</a:t>
            </a:r>
            <a:endParaRPr lang="en-US"/>
          </a:p>
        </p:txBody>
      </p:sp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3429000" y="4800600"/>
            <a:ext cx="3960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95CI:    49.64 </a:t>
            </a:r>
            <a:r>
              <a:rPr lang="en-US">
                <a:sym typeface="Symbol" pitchFamily="18" charset="2"/>
              </a:rPr>
              <a:t>   </a:t>
            </a:r>
            <a:r>
              <a:rPr lang="en-US" baseline="-25000">
                <a:sym typeface="Symbol" pitchFamily="18" charset="2"/>
              </a:rPr>
              <a:t>girls</a:t>
            </a:r>
            <a:r>
              <a:rPr lang="en-US">
                <a:sym typeface="Symbol" pitchFamily="18" charset="2"/>
              </a:rPr>
              <a:t>   52.68</a:t>
            </a:r>
            <a:endParaRPr lang="en-US"/>
          </a:p>
          <a:p>
            <a:endParaRPr lang="en-US"/>
          </a:p>
        </p:txBody>
      </p:sp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1066800" y="609600"/>
            <a:ext cx="698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We could find confidence intervals around each mean...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11513" y="1179513"/>
            <a:ext cx="306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/>
              <a:t>H</a:t>
            </a:r>
            <a:r>
              <a:rPr lang="en-US" sz="3600" baseline="-25000"/>
              <a:t>0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= 0</a:t>
            </a:r>
          </a:p>
          <a:p>
            <a:pPr algn="ctr"/>
            <a:endParaRPr lang="en-US" sz="3600">
              <a:sym typeface="Symbol" pitchFamily="18" charset="2"/>
            </a:endParaRPr>
          </a:p>
          <a:p>
            <a:pPr algn="ctr"/>
            <a:r>
              <a:rPr lang="en-US" sz="3600"/>
              <a:t>H</a:t>
            </a:r>
            <a:r>
              <a:rPr lang="en-US" sz="3600" baseline="-25000"/>
              <a:t>1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 0</a:t>
            </a:r>
            <a:endParaRPr lang="en-US" sz="3600"/>
          </a:p>
          <a:p>
            <a:pPr algn="ctr"/>
            <a:endParaRPr lang="en-US" sz="360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203325" y="3546475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But we can directly test this hypothesis...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11513" y="1179513"/>
            <a:ext cx="306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/>
              <a:t>H</a:t>
            </a:r>
            <a:r>
              <a:rPr lang="en-US" sz="3600" baseline="-25000"/>
              <a:t>0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= 0</a:t>
            </a:r>
          </a:p>
          <a:p>
            <a:pPr algn="ctr"/>
            <a:endParaRPr lang="en-US" sz="3600">
              <a:sym typeface="Symbol" pitchFamily="18" charset="2"/>
            </a:endParaRPr>
          </a:p>
          <a:p>
            <a:pPr algn="ctr"/>
            <a:r>
              <a:rPr lang="en-US" sz="3600"/>
              <a:t>H</a:t>
            </a:r>
            <a:r>
              <a:rPr lang="en-US" sz="3600" baseline="-25000"/>
              <a:t>1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 0</a:t>
            </a:r>
            <a:endParaRPr lang="en-US" sz="3600"/>
          </a:p>
          <a:p>
            <a:pPr algn="ctr"/>
            <a:endParaRPr lang="en-US" sz="360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203325" y="3546475"/>
            <a:ext cx="7640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To test this hypothesis, you need to know …</a:t>
            </a:r>
          </a:p>
          <a:p>
            <a:r>
              <a:rPr lang="en-US">
                <a:solidFill>
                  <a:srgbClr val="CC0000"/>
                </a:solidFill>
              </a:rPr>
              <a:t>…the sampling distribution of the difference between means.</a:t>
            </a:r>
            <a:endParaRPr lang="en-US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098925" y="4911725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endParaRPr lang="en-US"/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44037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46323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211513" y="1179513"/>
            <a:ext cx="306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/>
              <a:t>H</a:t>
            </a:r>
            <a:r>
              <a:rPr lang="en-US" sz="3600" baseline="-25000"/>
              <a:t>0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= 0</a:t>
            </a:r>
          </a:p>
          <a:p>
            <a:pPr algn="ctr"/>
            <a:endParaRPr lang="en-US" sz="3600">
              <a:sym typeface="Symbol" pitchFamily="18" charset="2"/>
            </a:endParaRPr>
          </a:p>
          <a:p>
            <a:pPr algn="ctr"/>
            <a:r>
              <a:rPr lang="en-US" sz="3600"/>
              <a:t>H</a:t>
            </a:r>
            <a:r>
              <a:rPr lang="en-US" sz="3600" baseline="-25000"/>
              <a:t>1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 0</a:t>
            </a:r>
            <a:endParaRPr lang="en-US" sz="3600"/>
          </a:p>
          <a:p>
            <a:pPr algn="ctr"/>
            <a:endParaRPr lang="en-US" sz="3600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203325" y="3546475"/>
            <a:ext cx="7640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To test this hypothesis, you need to know …</a:t>
            </a:r>
          </a:p>
          <a:p>
            <a:r>
              <a:rPr lang="en-US">
                <a:solidFill>
                  <a:srgbClr val="CC0000"/>
                </a:solidFill>
              </a:rPr>
              <a:t>…the sampling distribution of the difference between means.</a:t>
            </a:r>
            <a:endParaRPr lang="en-U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098925" y="4911725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4037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6323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489325" y="5603875"/>
            <a:ext cx="4810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FF"/>
                </a:solidFill>
              </a:rPr>
              <a:t>…which can be used as the error term</a:t>
            </a:r>
          </a:p>
          <a:p>
            <a:r>
              <a:rPr lang="en-US">
                <a:solidFill>
                  <a:srgbClr val="0066FF"/>
                </a:solidFill>
              </a:rPr>
              <a:t>            in the test statistic.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Rectangle 3"/>
          <p:cNvSpPr>
            <a:spLocks noChangeArrowheads="1"/>
          </p:cNvSpPr>
          <p:nvPr/>
        </p:nvSpPr>
        <p:spPr bwMode="auto">
          <a:xfrm>
            <a:off x="3636962" y="1981200"/>
            <a:ext cx="3221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=   </a:t>
            </a:r>
            <a:r>
              <a:rPr lang="en-US" sz="3600">
                <a:solidFill>
                  <a:srgbClr val="CC0000"/>
                </a:solidFill>
                <a:sym typeface="Symbol" pitchFamily="18" charset="2"/>
              </a:rPr>
              <a:t>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  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+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2301" name="Line 5"/>
          <p:cNvSpPr>
            <a:spLocks noChangeShapeType="1"/>
          </p:cNvSpPr>
          <p:nvPr/>
        </p:nvSpPr>
        <p:spPr bwMode="auto">
          <a:xfrm>
            <a:off x="4876800" y="2055813"/>
            <a:ext cx="16002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2293" name="Text Box 10"/>
          <p:cNvSpPr txBox="1">
            <a:spLocks noChangeArrowheads="1"/>
          </p:cNvSpPr>
          <p:nvPr/>
        </p:nvSpPr>
        <p:spPr bwMode="auto">
          <a:xfrm>
            <a:off x="838200" y="4724400"/>
            <a:ext cx="4953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This reflects the fact that two independent variances</a:t>
            </a:r>
          </a:p>
          <a:p>
            <a:r>
              <a:rPr lang="en-US" sz="1800"/>
              <a:t>contribute to the variance in the difference between</a:t>
            </a:r>
          </a:p>
          <a:p>
            <a:r>
              <a:rPr lang="en-US" sz="1800"/>
              <a:t>the means. </a:t>
            </a:r>
          </a:p>
        </p:txBody>
      </p:sp>
      <p:sp>
        <p:nvSpPr>
          <p:cNvPr id="12294" name="Line 14"/>
          <p:cNvSpPr>
            <a:spLocks noChangeShapeType="1"/>
          </p:cNvSpPr>
          <p:nvPr/>
        </p:nvSpPr>
        <p:spPr bwMode="auto">
          <a:xfrm flipV="1">
            <a:off x="2895600" y="2667000"/>
            <a:ext cx="2057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Line 15"/>
          <p:cNvSpPr>
            <a:spLocks noChangeShapeType="1"/>
          </p:cNvSpPr>
          <p:nvPr/>
        </p:nvSpPr>
        <p:spPr bwMode="auto">
          <a:xfrm flipV="1">
            <a:off x="2895600" y="2743200"/>
            <a:ext cx="2743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16"/>
          <p:cNvSpPr txBox="1">
            <a:spLocks noChangeArrowheads="1"/>
          </p:cNvSpPr>
          <p:nvPr/>
        </p:nvSpPr>
        <p:spPr bwMode="auto">
          <a:xfrm>
            <a:off x="38290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7" name="Text Box 17"/>
          <p:cNvSpPr txBox="1">
            <a:spLocks noChangeArrowheads="1"/>
          </p:cNvSpPr>
          <p:nvPr/>
        </p:nvSpPr>
        <p:spPr bwMode="auto">
          <a:xfrm>
            <a:off x="403860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8" name="Text Box 19"/>
          <p:cNvSpPr txBox="1">
            <a:spLocks noChangeArrowheads="1"/>
          </p:cNvSpPr>
          <p:nvPr/>
        </p:nvSpPr>
        <p:spPr bwMode="auto">
          <a:xfrm>
            <a:off x="50482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9" name="Text Box 20"/>
          <p:cNvSpPr txBox="1">
            <a:spLocks noChangeArrowheads="1"/>
          </p:cNvSpPr>
          <p:nvPr/>
        </p:nvSpPr>
        <p:spPr bwMode="auto">
          <a:xfrm>
            <a:off x="56578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Rectangle 3"/>
          <p:cNvSpPr>
            <a:spLocks noChangeArrowheads="1"/>
          </p:cNvSpPr>
          <p:nvPr/>
        </p:nvSpPr>
        <p:spPr bwMode="auto">
          <a:xfrm>
            <a:off x="3636962" y="1981200"/>
            <a:ext cx="3221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=   </a:t>
            </a:r>
            <a:r>
              <a:rPr lang="en-US" sz="3600">
                <a:solidFill>
                  <a:srgbClr val="CC0000"/>
                </a:solidFill>
                <a:sym typeface="Symbol" pitchFamily="18" charset="2"/>
              </a:rPr>
              <a:t>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  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+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2301" name="Line 5"/>
          <p:cNvSpPr>
            <a:spLocks noChangeShapeType="1"/>
          </p:cNvSpPr>
          <p:nvPr/>
        </p:nvSpPr>
        <p:spPr bwMode="auto">
          <a:xfrm>
            <a:off x="4876800" y="2055813"/>
            <a:ext cx="16002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2293" name="Text Box 10"/>
          <p:cNvSpPr txBox="1">
            <a:spLocks noChangeArrowheads="1"/>
          </p:cNvSpPr>
          <p:nvPr/>
        </p:nvSpPr>
        <p:spPr bwMode="auto">
          <a:xfrm>
            <a:off x="838200" y="4724400"/>
            <a:ext cx="4953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This reflects the fact that two independent variances</a:t>
            </a:r>
          </a:p>
          <a:p>
            <a:r>
              <a:rPr lang="en-US" sz="1800"/>
              <a:t>contribute to the variance in the difference between</a:t>
            </a:r>
          </a:p>
          <a:p>
            <a:r>
              <a:rPr lang="en-US" sz="1800"/>
              <a:t>the means. </a:t>
            </a:r>
          </a:p>
        </p:txBody>
      </p:sp>
      <p:sp>
        <p:nvSpPr>
          <p:cNvPr id="12294" name="Line 14"/>
          <p:cNvSpPr>
            <a:spLocks noChangeShapeType="1"/>
          </p:cNvSpPr>
          <p:nvPr/>
        </p:nvSpPr>
        <p:spPr bwMode="auto">
          <a:xfrm flipV="1">
            <a:off x="2895600" y="2667000"/>
            <a:ext cx="2057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Line 15"/>
          <p:cNvSpPr>
            <a:spLocks noChangeShapeType="1"/>
          </p:cNvSpPr>
          <p:nvPr/>
        </p:nvSpPr>
        <p:spPr bwMode="auto">
          <a:xfrm flipV="1">
            <a:off x="2895600" y="2743200"/>
            <a:ext cx="2743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16"/>
          <p:cNvSpPr txBox="1">
            <a:spLocks noChangeArrowheads="1"/>
          </p:cNvSpPr>
          <p:nvPr/>
        </p:nvSpPr>
        <p:spPr bwMode="auto">
          <a:xfrm>
            <a:off x="38290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7" name="Text Box 17"/>
          <p:cNvSpPr txBox="1">
            <a:spLocks noChangeArrowheads="1"/>
          </p:cNvSpPr>
          <p:nvPr/>
        </p:nvSpPr>
        <p:spPr bwMode="auto">
          <a:xfrm>
            <a:off x="403860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8" name="Text Box 19"/>
          <p:cNvSpPr txBox="1">
            <a:spLocks noChangeArrowheads="1"/>
          </p:cNvSpPr>
          <p:nvPr/>
        </p:nvSpPr>
        <p:spPr bwMode="auto">
          <a:xfrm>
            <a:off x="50482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9" name="Text Box 20"/>
          <p:cNvSpPr txBox="1">
            <a:spLocks noChangeArrowheads="1"/>
          </p:cNvSpPr>
          <p:nvPr/>
        </p:nvSpPr>
        <p:spPr bwMode="auto">
          <a:xfrm>
            <a:off x="56578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124200" y="5576888"/>
            <a:ext cx="5480050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CC0000"/>
                </a:solidFill>
              </a:rPr>
              <a:t>Your intuition should tell you that the variance in the</a:t>
            </a:r>
          </a:p>
          <a:p>
            <a:r>
              <a:rPr lang="en-US" sz="1800" dirty="0">
                <a:solidFill>
                  <a:srgbClr val="CC0000"/>
                </a:solidFill>
              </a:rPr>
              <a:t>differences between two means is larger than the variance</a:t>
            </a:r>
          </a:p>
          <a:p>
            <a:r>
              <a:rPr lang="en-US" sz="1800" dirty="0">
                <a:solidFill>
                  <a:srgbClr val="CC0000"/>
                </a:solidFill>
              </a:rPr>
              <a:t>in either of the means separately.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838200" y="914400"/>
            <a:ext cx="7437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means,</a:t>
            </a:r>
          </a:p>
          <a:p>
            <a:pPr algn="ctr"/>
            <a:r>
              <a:rPr lang="en-US"/>
              <a:t>at </a:t>
            </a:r>
            <a:r>
              <a:rPr lang="en-US" i="1"/>
              <a:t>n</a:t>
            </a:r>
            <a:r>
              <a:rPr lang="en-US"/>
              <a:t> = </a:t>
            </a:r>
            <a:r>
              <a:rPr lang="en-US">
                <a:sym typeface="Symbol" pitchFamily="18" charset="2"/>
              </a:rPr>
              <a:t>, would be:</a:t>
            </a:r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048000" y="2286000"/>
            <a:ext cx="3216275" cy="1219200"/>
            <a:chOff x="1920" y="1440"/>
            <a:chExt cx="2026" cy="768"/>
          </a:xfrm>
        </p:grpSpPr>
        <p:sp>
          <p:nvSpPr>
            <p:cNvPr id="14345" name="Text Box 12"/>
            <p:cNvSpPr txBox="1">
              <a:spLocks noChangeArrowheads="1"/>
            </p:cNvSpPr>
            <p:nvPr/>
          </p:nvSpPr>
          <p:spPr bwMode="auto">
            <a:xfrm>
              <a:off x="1920" y="1706"/>
              <a:ext cx="4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z = </a:t>
              </a:r>
            </a:p>
          </p:txBody>
        </p:sp>
        <p:sp>
          <p:nvSpPr>
            <p:cNvPr id="14346" name="Text Box 13"/>
            <p:cNvSpPr txBox="1">
              <a:spLocks noChangeArrowheads="1"/>
            </p:cNvSpPr>
            <p:nvPr/>
          </p:nvSpPr>
          <p:spPr bwMode="auto">
            <a:xfrm>
              <a:off x="2794" y="1440"/>
              <a:ext cx="8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(X</a:t>
              </a:r>
              <a:r>
                <a:rPr lang="en-US" baseline="-25000">
                  <a:solidFill>
                    <a:srgbClr val="CC0000"/>
                  </a:solidFill>
                </a:rPr>
                <a:t>1</a:t>
              </a:r>
              <a:r>
                <a:rPr lang="en-US">
                  <a:solidFill>
                    <a:srgbClr val="CC0000"/>
                  </a:solidFill>
                </a:rPr>
                <a:t> - X</a:t>
              </a:r>
              <a:r>
                <a:rPr lang="en-US" baseline="-25000">
                  <a:solidFill>
                    <a:srgbClr val="CC0000"/>
                  </a:solidFill>
                </a:rPr>
                <a:t>2</a:t>
              </a:r>
              <a:r>
                <a:rPr lang="en-US">
                  <a:solidFill>
                    <a:srgbClr val="CC0000"/>
                  </a:solidFill>
                </a:rPr>
                <a:t>) </a:t>
              </a:r>
            </a:p>
          </p:txBody>
        </p:sp>
        <p:sp>
          <p:nvSpPr>
            <p:cNvPr id="14347" name="Line 14"/>
            <p:cNvSpPr>
              <a:spLocks noChangeShapeType="1"/>
            </p:cNvSpPr>
            <p:nvPr/>
          </p:nvSpPr>
          <p:spPr bwMode="auto">
            <a:xfrm>
              <a:off x="2506" y="1872"/>
              <a:ext cx="1440" cy="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Text Box 16"/>
            <p:cNvSpPr txBox="1">
              <a:spLocks noChangeArrowheads="1"/>
            </p:cNvSpPr>
            <p:nvPr/>
          </p:nvSpPr>
          <p:spPr bwMode="auto">
            <a:xfrm>
              <a:off x="2880" y="1920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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1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-X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2</a:t>
              </a:r>
            </a:p>
          </p:txBody>
        </p:sp>
      </p:grpSp>
      <p:sp>
        <p:nvSpPr>
          <p:cNvPr id="14341" name="Text Box 18"/>
          <p:cNvSpPr txBox="1">
            <a:spLocks noChangeArrowheads="1"/>
          </p:cNvSpPr>
          <p:nvPr/>
        </p:nvSpPr>
        <p:spPr bwMode="auto">
          <a:xfrm>
            <a:off x="4514850" y="2133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342" name="Text Box 19"/>
          <p:cNvSpPr txBox="1">
            <a:spLocks noChangeArrowheads="1"/>
          </p:cNvSpPr>
          <p:nvPr/>
        </p:nvSpPr>
        <p:spPr bwMode="auto">
          <a:xfrm>
            <a:off x="4876800" y="2133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343" name="Text Box 20"/>
          <p:cNvSpPr txBox="1">
            <a:spLocks noChangeArrowheads="1"/>
          </p:cNvSpPr>
          <p:nvPr/>
        </p:nvSpPr>
        <p:spPr bwMode="auto">
          <a:xfrm>
            <a:off x="4800600" y="30480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344" name="Text Box 21"/>
          <p:cNvSpPr txBox="1">
            <a:spLocks noChangeArrowheads="1"/>
          </p:cNvSpPr>
          <p:nvPr/>
        </p:nvSpPr>
        <p:spPr bwMode="auto">
          <a:xfrm>
            <a:off x="4953000" y="30480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1447800" y="4114800"/>
            <a:ext cx="6665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Since we don’t know </a:t>
            </a:r>
            <a:r>
              <a:rPr lang="en-US" sz="1800" dirty="0">
                <a:sym typeface="Symbol" pitchFamily="18" charset="2"/>
              </a:rPr>
              <a:t>, we must estimate it with the sample statistic </a:t>
            </a:r>
            <a:r>
              <a:rPr lang="en-US" sz="1800" i="1" dirty="0">
                <a:sym typeface="Symbol" pitchFamily="18" charset="2"/>
              </a:rPr>
              <a:t>s</a:t>
            </a:r>
            <a:r>
              <a:rPr lang="en-US" sz="1800" dirty="0">
                <a:sym typeface="Symbol" pitchFamily="18" charset="2"/>
              </a:rPr>
              <a:t>.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3124200" y="2132013"/>
            <a:ext cx="3310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=       </a:t>
            </a:r>
            <a:r>
              <a:rPr lang="en-US" dirty="0" smtClean="0">
                <a:solidFill>
                  <a:srgbClr val="CC0000"/>
                </a:solidFill>
                <a:sym typeface="Symbol" pitchFamily="18" charset="2"/>
              </a:rPr>
              <a:t>              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  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5366" name="Text Box 12"/>
          <p:cNvSpPr txBox="1">
            <a:spLocks noChangeArrowheads="1"/>
          </p:cNvSpPr>
          <p:nvPr/>
        </p:nvSpPr>
        <p:spPr bwMode="auto">
          <a:xfrm>
            <a:off x="4800600" y="2667000"/>
            <a:ext cx="14253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CC0000"/>
                </a:solidFill>
              </a:rPr>
              <a:t>     n</a:t>
            </a:r>
            <a:r>
              <a:rPr lang="en-US" baseline="-25000" dirty="0" smtClean="0">
                <a:solidFill>
                  <a:srgbClr val="CC0000"/>
                </a:solidFill>
              </a:rPr>
              <a:t>1</a:t>
            </a:r>
            <a:r>
              <a:rPr lang="en-US" dirty="0" smtClean="0">
                <a:solidFill>
                  <a:srgbClr val="CC0000"/>
                </a:solidFill>
              </a:rPr>
              <a:t>           </a:t>
            </a:r>
            <a:r>
              <a:rPr lang="en-US" i="1" dirty="0">
                <a:solidFill>
                  <a:srgbClr val="CC0000"/>
                </a:solidFill>
              </a:rPr>
              <a:t>n</a:t>
            </a:r>
            <a:r>
              <a:rPr lang="en-US" baseline="-25000" dirty="0">
                <a:solidFill>
                  <a:srgbClr val="CC0000"/>
                </a:solidFill>
              </a:rPr>
              <a:t>2</a:t>
            </a:r>
            <a:endParaRPr lang="en-US" i="1" dirty="0">
              <a:solidFill>
                <a:srgbClr val="CC0000"/>
              </a:solidFill>
            </a:endParaRPr>
          </a:p>
          <a:p>
            <a:endParaRPr lang="en-US" i="1" dirty="0"/>
          </a:p>
        </p:txBody>
      </p:sp>
      <p:sp>
        <p:nvSpPr>
          <p:cNvPr id="15367" name="Line 14"/>
          <p:cNvSpPr>
            <a:spLocks noChangeShapeType="1"/>
          </p:cNvSpPr>
          <p:nvPr/>
        </p:nvSpPr>
        <p:spPr bwMode="auto">
          <a:xfrm flipH="1">
            <a:off x="4343400" y="1905000"/>
            <a:ext cx="152400" cy="1371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15"/>
          <p:cNvSpPr>
            <a:spLocks noChangeShapeType="1"/>
          </p:cNvSpPr>
          <p:nvPr/>
        </p:nvSpPr>
        <p:spPr bwMode="auto">
          <a:xfrm>
            <a:off x="4495800" y="1905000"/>
            <a:ext cx="25146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16"/>
          <p:cNvSpPr>
            <a:spLocks noChangeShapeType="1"/>
          </p:cNvSpPr>
          <p:nvPr/>
        </p:nvSpPr>
        <p:spPr bwMode="auto">
          <a:xfrm flipH="1" flipV="1">
            <a:off x="4267200" y="2743200"/>
            <a:ext cx="76200" cy="457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7"/>
          <p:cNvSpPr>
            <a:spLocks noChangeShapeType="1"/>
          </p:cNvSpPr>
          <p:nvPr/>
        </p:nvSpPr>
        <p:spPr bwMode="auto">
          <a:xfrm flipH="1">
            <a:off x="4191000" y="2743200"/>
            <a:ext cx="76200" cy="228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Line 20"/>
          <p:cNvSpPr>
            <a:spLocks noChangeShapeType="1"/>
          </p:cNvSpPr>
          <p:nvPr/>
        </p:nvSpPr>
        <p:spPr bwMode="auto">
          <a:xfrm>
            <a:off x="4724400" y="2667000"/>
            <a:ext cx="685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21"/>
          <p:cNvSpPr>
            <a:spLocks noChangeShapeType="1"/>
          </p:cNvSpPr>
          <p:nvPr/>
        </p:nvSpPr>
        <p:spPr bwMode="auto">
          <a:xfrm>
            <a:off x="5791200" y="2667000"/>
            <a:ext cx="914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Text Box 22"/>
          <p:cNvSpPr txBox="1">
            <a:spLocks noChangeArrowheads="1"/>
          </p:cNvSpPr>
          <p:nvPr/>
        </p:nvSpPr>
        <p:spPr bwMode="auto">
          <a:xfrm>
            <a:off x="5394325" y="24034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+</a:t>
            </a:r>
          </a:p>
        </p:txBody>
      </p:sp>
      <p:sp>
        <p:nvSpPr>
          <p:cNvPr id="15374" name="Text Box 25"/>
          <p:cNvSpPr txBox="1">
            <a:spLocks noChangeArrowheads="1"/>
          </p:cNvSpPr>
          <p:nvPr/>
        </p:nvSpPr>
        <p:spPr bwMode="auto">
          <a:xfrm>
            <a:off x="34131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5375" name="Text Box 26"/>
          <p:cNvSpPr txBox="1">
            <a:spLocks noChangeArrowheads="1"/>
          </p:cNvSpPr>
          <p:nvPr/>
        </p:nvSpPr>
        <p:spPr bwMode="auto">
          <a:xfrm>
            <a:off x="36417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24200" y="2132013"/>
            <a:ext cx="3211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=      </a:t>
            </a:r>
            <a:r>
              <a:rPr lang="en-US" dirty="0" smtClean="0">
                <a:solidFill>
                  <a:srgbClr val="CC0000"/>
                </a:solidFill>
                <a:sym typeface="Symbol" pitchFamily="18" charset="2"/>
              </a:rPr>
              <a:t>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s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  s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800600" y="2667000"/>
            <a:ext cx="14253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CC0000"/>
                </a:solidFill>
              </a:rPr>
              <a:t>     n</a:t>
            </a:r>
            <a:r>
              <a:rPr lang="en-US" baseline="-25000" dirty="0" smtClean="0">
                <a:solidFill>
                  <a:srgbClr val="CC0000"/>
                </a:solidFill>
              </a:rPr>
              <a:t>1</a:t>
            </a:r>
            <a:r>
              <a:rPr lang="en-US" dirty="0" smtClean="0">
                <a:solidFill>
                  <a:srgbClr val="CC0000"/>
                </a:solidFill>
              </a:rPr>
              <a:t>           </a:t>
            </a:r>
            <a:r>
              <a:rPr lang="en-US" i="1" dirty="0">
                <a:solidFill>
                  <a:srgbClr val="CC0000"/>
                </a:solidFill>
              </a:rPr>
              <a:t>n</a:t>
            </a:r>
            <a:r>
              <a:rPr lang="en-US" baseline="-25000" dirty="0">
                <a:solidFill>
                  <a:srgbClr val="CC0000"/>
                </a:solidFill>
              </a:rPr>
              <a:t>2</a:t>
            </a:r>
            <a:endParaRPr lang="en-US" i="1" dirty="0">
              <a:solidFill>
                <a:srgbClr val="CC0000"/>
              </a:solidFill>
            </a:endParaRPr>
          </a:p>
          <a:p>
            <a:endParaRPr lang="en-US" i="1" dirty="0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H="1">
            <a:off x="4343400" y="1905000"/>
            <a:ext cx="152400" cy="1371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4495800" y="1905000"/>
            <a:ext cx="25146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4267200" y="2743200"/>
            <a:ext cx="76200" cy="457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4191000" y="2743200"/>
            <a:ext cx="76200" cy="228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4724400" y="2667000"/>
            <a:ext cx="685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5791200" y="2667000"/>
            <a:ext cx="914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394325" y="24034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+</a:t>
            </a:r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34131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6399" name="Text Box 17"/>
          <p:cNvSpPr txBox="1">
            <a:spLocks noChangeArrowheads="1"/>
          </p:cNvSpPr>
          <p:nvPr/>
        </p:nvSpPr>
        <p:spPr bwMode="auto">
          <a:xfrm>
            <a:off x="36417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47800" y="4114800"/>
            <a:ext cx="758380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ym typeface="Symbol" pitchFamily="18" charset="2"/>
              </a:rPr>
              <a:t>Rather than using s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1</a:t>
            </a:r>
            <a:r>
              <a:rPr lang="en-US" sz="1800" dirty="0">
                <a:sym typeface="Symbol" pitchFamily="18" charset="2"/>
              </a:rPr>
              <a:t> to estimate 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1</a:t>
            </a:r>
            <a:r>
              <a:rPr lang="en-US" sz="1800" dirty="0">
                <a:sym typeface="Symbol" pitchFamily="18" charset="2"/>
              </a:rPr>
              <a:t> and s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2</a:t>
            </a:r>
            <a:r>
              <a:rPr lang="en-US" sz="1800" dirty="0">
                <a:sym typeface="Symbol" pitchFamily="18" charset="2"/>
              </a:rPr>
              <a:t> to estimate 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2</a:t>
            </a:r>
            <a:r>
              <a:rPr lang="en-US" sz="1800" dirty="0">
                <a:sym typeface="Symbol" pitchFamily="18" charset="2"/>
              </a:rPr>
              <a:t> , we pool the two</a:t>
            </a:r>
          </a:p>
          <a:p>
            <a:r>
              <a:rPr lang="en-US" dirty="0" smtClean="0">
                <a:sym typeface="Symbol" pitchFamily="18" charset="2"/>
              </a:rPr>
              <a:t>v</a:t>
            </a:r>
            <a:r>
              <a:rPr lang="en-US" dirty="0" smtClean="0">
                <a:sym typeface="Symbol" pitchFamily="18" charset="2"/>
              </a:rPr>
              <a:t>ariance </a:t>
            </a:r>
            <a:r>
              <a:rPr lang="en-US" sz="1800" dirty="0" smtClean="0">
                <a:sym typeface="Symbol" pitchFamily="18" charset="2"/>
              </a:rPr>
              <a:t>estimates </a:t>
            </a:r>
            <a:r>
              <a:rPr lang="en-US" sz="1800" dirty="0">
                <a:sym typeface="Symbol" pitchFamily="18" charset="2"/>
              </a:rPr>
              <a:t>to create a more stable estimate of 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1</a:t>
            </a:r>
            <a:r>
              <a:rPr lang="en-US" sz="1800" dirty="0">
                <a:sym typeface="Symbol" pitchFamily="18" charset="2"/>
              </a:rPr>
              <a:t> and 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2</a:t>
            </a:r>
            <a:r>
              <a:rPr lang="en-US" sz="1800" dirty="0">
                <a:sym typeface="Symbol" pitchFamily="18" charset="2"/>
              </a:rPr>
              <a:t> by assuming </a:t>
            </a:r>
          </a:p>
          <a:p>
            <a:r>
              <a:rPr lang="en-US" sz="1800" dirty="0">
                <a:sym typeface="Symbol" pitchFamily="18" charset="2"/>
              </a:rPr>
              <a:t>that the variances in the two samples are equal, that is, 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1</a:t>
            </a:r>
            <a:r>
              <a:rPr lang="en-US" sz="1800" dirty="0">
                <a:sym typeface="Symbol" pitchFamily="18" charset="2"/>
              </a:rPr>
              <a:t> = </a:t>
            </a:r>
            <a:r>
              <a:rPr lang="en-US" sz="1800" baseline="30000" dirty="0">
                <a:sym typeface="Symbol" pitchFamily="18" charset="2"/>
              </a:rPr>
              <a:t>2</a:t>
            </a:r>
            <a:r>
              <a:rPr lang="en-US" sz="1800" baseline="-25000" dirty="0">
                <a:sym typeface="Symbol" pitchFamily="18" charset="2"/>
              </a:rPr>
              <a:t>2</a:t>
            </a:r>
            <a:r>
              <a:rPr lang="en-US" sz="1800" dirty="0">
                <a:sym typeface="Symbol" pitchFamily="18" charset="2"/>
              </a:rPr>
              <a:t> 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24200" y="2132013"/>
            <a:ext cx="3211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=      </a:t>
            </a:r>
            <a:r>
              <a:rPr lang="en-US" dirty="0" smtClean="0">
                <a:solidFill>
                  <a:srgbClr val="CC0000"/>
                </a:solidFill>
                <a:sym typeface="Symbol" pitchFamily="18" charset="2"/>
              </a:rPr>
              <a:t>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s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  s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800600" y="2667000"/>
            <a:ext cx="14253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CC0000"/>
                </a:solidFill>
              </a:rPr>
              <a:t>     n</a:t>
            </a:r>
            <a:r>
              <a:rPr lang="en-US" baseline="-25000" dirty="0" smtClean="0">
                <a:solidFill>
                  <a:srgbClr val="CC0000"/>
                </a:solidFill>
              </a:rPr>
              <a:t>1</a:t>
            </a:r>
            <a:r>
              <a:rPr lang="en-US" dirty="0" smtClean="0">
                <a:solidFill>
                  <a:srgbClr val="CC0000"/>
                </a:solidFill>
              </a:rPr>
              <a:t>           </a:t>
            </a:r>
            <a:r>
              <a:rPr lang="en-US" i="1" dirty="0">
                <a:solidFill>
                  <a:srgbClr val="CC0000"/>
                </a:solidFill>
              </a:rPr>
              <a:t>n</a:t>
            </a:r>
            <a:r>
              <a:rPr lang="en-US" baseline="-25000" dirty="0">
                <a:solidFill>
                  <a:srgbClr val="CC0000"/>
                </a:solidFill>
              </a:rPr>
              <a:t>2</a:t>
            </a:r>
            <a:endParaRPr lang="en-US" i="1" dirty="0">
              <a:solidFill>
                <a:srgbClr val="CC0000"/>
              </a:solidFill>
            </a:endParaRPr>
          </a:p>
          <a:p>
            <a:endParaRPr lang="en-US" i="1" dirty="0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H="1">
            <a:off x="4343400" y="1905000"/>
            <a:ext cx="152400" cy="1371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4495800" y="1905000"/>
            <a:ext cx="25146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4267200" y="2743200"/>
            <a:ext cx="76200" cy="457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4191000" y="2743200"/>
            <a:ext cx="76200" cy="228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4724400" y="2667000"/>
            <a:ext cx="685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5791200" y="2667000"/>
            <a:ext cx="914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394325" y="24034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+</a:t>
            </a:r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34131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6399" name="Text Box 17"/>
          <p:cNvSpPr txBox="1">
            <a:spLocks noChangeArrowheads="1"/>
          </p:cNvSpPr>
          <p:nvPr/>
        </p:nvSpPr>
        <p:spPr bwMode="auto">
          <a:xfrm>
            <a:off x="36417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6400" name="Line 19"/>
          <p:cNvSpPr>
            <a:spLocks noChangeShapeType="1"/>
          </p:cNvSpPr>
          <p:nvPr/>
        </p:nvSpPr>
        <p:spPr bwMode="auto">
          <a:xfrm flipV="1">
            <a:off x="3352800" y="2514600"/>
            <a:ext cx="1600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1" name="Line 20"/>
          <p:cNvSpPr>
            <a:spLocks noChangeShapeType="1"/>
          </p:cNvSpPr>
          <p:nvPr/>
        </p:nvSpPr>
        <p:spPr bwMode="auto">
          <a:xfrm flipV="1">
            <a:off x="5486400" y="2514600"/>
            <a:ext cx="457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0292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50292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0292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0292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35175" y="1730375"/>
          <a:ext cx="5072063" cy="3395663"/>
        </p:xfrm>
        <a:graphic>
          <a:graphicData uri="http://schemas.openxmlformats.org/presentationml/2006/ole">
            <p:oleObj spid="_x0000_s37890" name="Mtb Graph" r:id="rId4" imgW="5054400" imgH="3378960" progId="">
              <p:embed/>
            </p:oleObj>
          </a:graphicData>
        </a:graphic>
      </p:graphicFrame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3124200" y="3505200"/>
            <a:ext cx="381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5715000" y="3581400"/>
            <a:ext cx="381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H="1">
            <a:off x="3505200" y="1752600"/>
            <a:ext cx="304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5486400" y="1676400"/>
            <a:ext cx="2286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971800" y="838200"/>
            <a:ext cx="1646238" cy="762000"/>
            <a:chOff x="1872" y="528"/>
            <a:chExt cx="1037" cy="480"/>
          </a:xfrm>
        </p:grpSpPr>
        <p:sp>
          <p:nvSpPr>
            <p:cNvPr id="2060" name="Text Box 6"/>
            <p:cNvSpPr txBox="1">
              <a:spLocks noChangeArrowheads="1"/>
            </p:cNvSpPr>
            <p:nvPr/>
          </p:nvSpPr>
          <p:spPr bwMode="auto">
            <a:xfrm>
              <a:off x="1872" y="720"/>
              <a:ext cx="10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boys</a:t>
              </a:r>
              <a:r>
                <a:rPr lang="en-US"/>
                <a:t>=53.75</a:t>
              </a:r>
            </a:p>
          </p:txBody>
        </p:sp>
        <p:sp>
          <p:nvSpPr>
            <p:cNvPr id="2061" name="Text Box 9"/>
            <p:cNvSpPr txBox="1">
              <a:spLocks noChangeArrowheads="1"/>
            </p:cNvSpPr>
            <p:nvPr/>
          </p:nvSpPr>
          <p:spPr bwMode="auto">
            <a:xfrm>
              <a:off x="1872" y="52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013325" y="803275"/>
            <a:ext cx="1625600" cy="762000"/>
            <a:chOff x="3158" y="506"/>
            <a:chExt cx="1024" cy="480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3158" y="698"/>
              <a:ext cx="10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girls</a:t>
              </a:r>
              <a:r>
                <a:rPr lang="en-US"/>
                <a:t>=51.16</a:t>
              </a:r>
            </a:p>
          </p:txBody>
        </p:sp>
        <p:sp>
          <p:nvSpPr>
            <p:cNvPr id="2059" name="Text Box 10"/>
            <p:cNvSpPr txBox="1">
              <a:spLocks noChangeArrowheads="1"/>
            </p:cNvSpPr>
            <p:nvPr/>
          </p:nvSpPr>
          <p:spPr bwMode="auto">
            <a:xfrm>
              <a:off x="3158" y="50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2057" name="Text Box 13"/>
          <p:cNvSpPr txBox="1">
            <a:spLocks noChangeArrowheads="1"/>
          </p:cNvSpPr>
          <p:nvPr/>
        </p:nvSpPr>
        <p:spPr bwMode="auto">
          <a:xfrm>
            <a:off x="1219200" y="52578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do we know if the difference between these means,</a:t>
            </a:r>
          </a:p>
          <a:p>
            <a:r>
              <a:rPr lang="en-US"/>
              <a:t>of 53.75 - 51.16 = 2.59, is reliably different from zero?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60725" y="2174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743200" y="2174875"/>
            <a:ext cx="119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X1-X2</a:t>
            </a:r>
            <a:r>
              <a:rPr lang="en-US"/>
              <a:t> = 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130675" y="1752600"/>
            <a:ext cx="18277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   </a:t>
            </a:r>
            <a:r>
              <a:rPr lang="en-US" dirty="0" smtClean="0"/>
              <a:t>     s</a:t>
            </a:r>
            <a:r>
              <a:rPr lang="en-US" baseline="-25000" dirty="0" smtClean="0"/>
              <a:t>p</a:t>
            </a:r>
            <a:r>
              <a:rPr lang="en-US" baseline="30000" dirty="0" smtClean="0"/>
              <a:t>2                 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p</a:t>
            </a:r>
            <a:r>
              <a:rPr lang="en-US" baseline="30000" dirty="0" err="1" smtClean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343400" y="2555875"/>
            <a:ext cx="15744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 </a:t>
            </a:r>
            <a:r>
              <a:rPr lang="en-US" i="1" dirty="0" smtClean="0"/>
              <a:t> </a:t>
            </a:r>
            <a:r>
              <a:rPr lang="en-US" i="1" dirty="0" smtClean="0"/>
              <a:t>  </a:t>
            </a:r>
            <a:r>
              <a:rPr lang="en-US" i="1" dirty="0" smtClean="0"/>
              <a:t>N</a:t>
            </a:r>
            <a:r>
              <a:rPr lang="en-US" baseline="-25000" dirty="0" smtClean="0"/>
              <a:t>1 </a:t>
            </a:r>
            <a:r>
              <a:rPr lang="en-US" dirty="0" smtClean="0"/>
              <a:t>             </a:t>
            </a:r>
            <a:r>
              <a:rPr lang="en-US" i="1" dirty="0" smtClean="0"/>
              <a:t>N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H="1">
            <a:off x="4130675" y="1676400"/>
            <a:ext cx="152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283075" y="1676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3978275" y="24384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3902075" y="24384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44196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53340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4937125" y="21748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584325" y="4156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60725" y="2174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743200" y="2174875"/>
            <a:ext cx="119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X1-X2</a:t>
            </a:r>
            <a:r>
              <a:rPr lang="en-US"/>
              <a:t> = 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130675" y="1752600"/>
            <a:ext cx="18277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   </a:t>
            </a:r>
            <a:r>
              <a:rPr lang="en-US" dirty="0" smtClean="0"/>
              <a:t>     s</a:t>
            </a:r>
            <a:r>
              <a:rPr lang="en-US" baseline="-25000" dirty="0" smtClean="0"/>
              <a:t>p</a:t>
            </a:r>
            <a:r>
              <a:rPr lang="en-US" baseline="30000" dirty="0" smtClean="0"/>
              <a:t>2                 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p</a:t>
            </a:r>
            <a:r>
              <a:rPr lang="en-US" baseline="30000" dirty="0" err="1" smtClean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343400" y="2555875"/>
            <a:ext cx="15744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 </a:t>
            </a:r>
            <a:r>
              <a:rPr lang="en-US" i="1" dirty="0" smtClean="0"/>
              <a:t> </a:t>
            </a:r>
            <a:r>
              <a:rPr lang="en-US" i="1" dirty="0" smtClean="0"/>
              <a:t>  </a:t>
            </a:r>
            <a:r>
              <a:rPr lang="en-US" i="1" dirty="0" smtClean="0"/>
              <a:t>N</a:t>
            </a:r>
            <a:r>
              <a:rPr lang="en-US" baseline="-25000" dirty="0" smtClean="0"/>
              <a:t>1 </a:t>
            </a:r>
            <a:r>
              <a:rPr lang="en-US" dirty="0" smtClean="0"/>
              <a:t>             </a:t>
            </a:r>
            <a:r>
              <a:rPr lang="en-US" i="1" dirty="0" smtClean="0"/>
              <a:t>N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H="1">
            <a:off x="4130675" y="1676400"/>
            <a:ext cx="152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283075" y="1676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3978275" y="24384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3902075" y="24384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44196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53340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4937125" y="21748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584325" y="4156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828800" y="3816352"/>
            <a:ext cx="3597275" cy="1131888"/>
            <a:chOff x="1152" y="2404"/>
            <a:chExt cx="2266" cy="713"/>
          </a:xfrm>
        </p:grpSpPr>
        <p:sp>
          <p:nvSpPr>
            <p:cNvPr id="19473" name="Text Box 15"/>
            <p:cNvSpPr txBox="1">
              <a:spLocks noChangeArrowheads="1"/>
            </p:cNvSpPr>
            <p:nvPr/>
          </p:nvSpPr>
          <p:spPr bwMode="auto">
            <a:xfrm>
              <a:off x="1152" y="2644"/>
              <a:ext cx="5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p</a:t>
              </a:r>
              <a:r>
                <a:rPr lang="en-US" baseline="30000"/>
                <a:t>2</a:t>
              </a:r>
              <a:r>
                <a:rPr lang="en-US"/>
                <a:t> =  </a:t>
              </a:r>
            </a:p>
          </p:txBody>
        </p:sp>
        <p:sp>
          <p:nvSpPr>
            <p:cNvPr id="19474" name="Text Box 16"/>
            <p:cNvSpPr txBox="1">
              <a:spLocks noChangeArrowheads="1"/>
            </p:cNvSpPr>
            <p:nvPr/>
          </p:nvSpPr>
          <p:spPr bwMode="auto">
            <a:xfrm>
              <a:off x="1776" y="2404"/>
              <a:ext cx="138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err="1"/>
                <a:t>SS</a:t>
              </a:r>
              <a:r>
                <a:rPr lang="en-US" baseline="-25000" dirty="0" err="1"/>
                <a:t>w</a:t>
              </a:r>
              <a:r>
                <a:rPr lang="en-US" dirty="0"/>
                <a:t>      </a:t>
              </a:r>
              <a:r>
                <a:rPr lang="en-US" dirty="0" smtClean="0"/>
                <a:t>           SS</a:t>
              </a:r>
              <a:r>
                <a:rPr lang="en-US" baseline="-25000" dirty="0" smtClean="0">
                  <a:sym typeface="Symbol" pitchFamily="18" charset="2"/>
                </a:rPr>
                <a:t>1</a:t>
              </a:r>
              <a:r>
                <a:rPr lang="en-US" dirty="0" smtClean="0">
                  <a:sym typeface="Symbol" pitchFamily="18" charset="2"/>
                </a:rPr>
                <a:t> </a:t>
              </a:r>
              <a:r>
                <a:rPr lang="en-US" dirty="0">
                  <a:sym typeface="Symbol" pitchFamily="18" charset="2"/>
                </a:rPr>
                <a:t>+ SS</a:t>
              </a:r>
              <a:r>
                <a:rPr lang="en-US" baseline="-25000" dirty="0">
                  <a:sym typeface="Symbol" pitchFamily="18" charset="2"/>
                </a:rPr>
                <a:t>2</a:t>
              </a:r>
              <a:endParaRPr lang="en-US" dirty="0">
                <a:sym typeface="Symbol" pitchFamily="18" charset="2"/>
              </a:endParaRPr>
            </a:p>
          </p:txBody>
        </p:sp>
        <p:sp>
          <p:nvSpPr>
            <p:cNvPr id="19475" name="Text Box 17"/>
            <p:cNvSpPr txBox="1">
              <a:spLocks noChangeArrowheads="1"/>
            </p:cNvSpPr>
            <p:nvPr/>
          </p:nvSpPr>
          <p:spPr bwMode="auto">
            <a:xfrm>
              <a:off x="1824" y="2884"/>
              <a:ext cx="116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 dirty="0"/>
                <a:t>N-2</a:t>
              </a:r>
              <a:r>
                <a:rPr lang="en-US" baseline="-25000" dirty="0"/>
                <a:t>                  </a:t>
              </a:r>
              <a:r>
                <a:rPr lang="en-US" baseline="-25000" dirty="0" smtClean="0"/>
                <a:t>          </a:t>
              </a:r>
              <a:r>
                <a:rPr lang="en-US" i="1" dirty="0" err="1" smtClean="0"/>
                <a:t>N-2</a:t>
              </a:r>
              <a:endParaRPr lang="en-US" baseline="-25000" dirty="0"/>
            </a:p>
          </p:txBody>
        </p:sp>
        <p:sp>
          <p:nvSpPr>
            <p:cNvPr id="19476" name="Line 18"/>
            <p:cNvSpPr>
              <a:spLocks noChangeShapeType="1"/>
            </p:cNvSpPr>
            <p:nvPr/>
          </p:nvSpPr>
          <p:spPr bwMode="auto">
            <a:xfrm>
              <a:off x="1738" y="281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Line 19"/>
            <p:cNvSpPr>
              <a:spLocks noChangeShapeType="1"/>
            </p:cNvSpPr>
            <p:nvPr/>
          </p:nvSpPr>
          <p:spPr bwMode="auto">
            <a:xfrm>
              <a:off x="2362" y="2810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Text Box 21"/>
            <p:cNvSpPr txBox="1">
              <a:spLocks noChangeArrowheads="1"/>
            </p:cNvSpPr>
            <p:nvPr/>
          </p:nvSpPr>
          <p:spPr bwMode="auto">
            <a:xfrm>
              <a:off x="2170" y="2666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=</a:t>
              </a:r>
            </a:p>
          </p:txBody>
        </p:sp>
      </p:grpSp>
      <p:sp>
        <p:nvSpPr>
          <p:cNvPr id="19471" name="Line 23"/>
          <p:cNvSpPr>
            <a:spLocks noChangeShapeType="1"/>
          </p:cNvSpPr>
          <p:nvPr/>
        </p:nvSpPr>
        <p:spPr bwMode="auto">
          <a:xfrm flipV="1">
            <a:off x="2133600" y="2209800"/>
            <a:ext cx="2362200" cy="1981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Line 24"/>
          <p:cNvSpPr>
            <a:spLocks noChangeShapeType="1"/>
          </p:cNvSpPr>
          <p:nvPr/>
        </p:nvSpPr>
        <p:spPr bwMode="auto">
          <a:xfrm flipV="1">
            <a:off x="2209800" y="2133600"/>
            <a:ext cx="3276600" cy="2057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92113" y="914400"/>
            <a:ext cx="8385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Because we are making estimates that vary by degrees of freedom, </a:t>
            </a:r>
          </a:p>
          <a:p>
            <a:pPr algn="ctr"/>
            <a:r>
              <a:rPr lang="en-US"/>
              <a:t>we use the </a:t>
            </a:r>
            <a:r>
              <a:rPr lang="en-US" i="1"/>
              <a:t>t</a:t>
            </a:r>
            <a:r>
              <a:rPr lang="en-US"/>
              <a:t>-distribution to test the hypothesis.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57400" y="2133600"/>
            <a:ext cx="4572000" cy="1301750"/>
            <a:chOff x="1920" y="1436"/>
            <a:chExt cx="2880" cy="820"/>
          </a:xfrm>
        </p:grpSpPr>
        <p:sp>
          <p:nvSpPr>
            <p:cNvPr id="20488" name="Text Box 5"/>
            <p:cNvSpPr txBox="1">
              <a:spLocks noChangeArrowheads="1"/>
            </p:cNvSpPr>
            <p:nvPr/>
          </p:nvSpPr>
          <p:spPr bwMode="auto">
            <a:xfrm>
              <a:off x="1920" y="1706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t = </a:t>
              </a:r>
            </a:p>
          </p:txBody>
        </p:sp>
        <p:sp>
          <p:nvSpPr>
            <p:cNvPr id="20489" name="Text Box 6"/>
            <p:cNvSpPr txBox="1">
              <a:spLocks noChangeArrowheads="1"/>
            </p:cNvSpPr>
            <p:nvPr/>
          </p:nvSpPr>
          <p:spPr bwMode="auto">
            <a:xfrm>
              <a:off x="2794" y="1436"/>
              <a:ext cx="1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(X</a:t>
              </a:r>
              <a:r>
                <a:rPr lang="en-US" baseline="-25000">
                  <a:solidFill>
                    <a:srgbClr val="CC0000"/>
                  </a:solidFill>
                </a:rPr>
                <a:t>1</a:t>
              </a:r>
              <a:r>
                <a:rPr lang="en-US">
                  <a:solidFill>
                    <a:srgbClr val="CC0000"/>
                  </a:solidFill>
                </a:rPr>
                <a:t> - X</a:t>
              </a:r>
              <a:r>
                <a:rPr lang="en-US" baseline="-25000">
                  <a:solidFill>
                    <a:srgbClr val="CC0000"/>
                  </a:solidFill>
                </a:rPr>
                <a:t>2</a:t>
              </a:r>
              <a:r>
                <a:rPr lang="en-US">
                  <a:solidFill>
                    <a:srgbClr val="CC0000"/>
                  </a:solidFill>
                </a:rPr>
                <a:t>) - (</a:t>
              </a:r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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1</a:t>
              </a:r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 - 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2</a:t>
              </a:r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 )</a:t>
              </a:r>
              <a:r>
                <a:rPr lang="en-US">
                  <a:solidFill>
                    <a:srgbClr val="CC0000"/>
                  </a:solidFill>
                </a:rPr>
                <a:t> </a:t>
              </a:r>
            </a:p>
          </p:txBody>
        </p:sp>
        <p:sp>
          <p:nvSpPr>
            <p:cNvPr id="20490" name="Line 7"/>
            <p:cNvSpPr>
              <a:spLocks noChangeShapeType="1"/>
            </p:cNvSpPr>
            <p:nvPr/>
          </p:nvSpPr>
          <p:spPr bwMode="auto">
            <a:xfrm>
              <a:off x="2506" y="1872"/>
              <a:ext cx="2294" cy="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Text Box 8"/>
            <p:cNvSpPr txBox="1">
              <a:spLocks noChangeArrowheads="1"/>
            </p:cNvSpPr>
            <p:nvPr/>
          </p:nvSpPr>
          <p:spPr bwMode="auto">
            <a:xfrm>
              <a:off x="3312" y="1968"/>
              <a:ext cx="5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s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1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-X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2</a:t>
              </a:r>
            </a:p>
          </p:txBody>
        </p:sp>
      </p:grp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3032125" y="4384675"/>
            <a:ext cx="5338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…at (n</a:t>
            </a:r>
            <a:r>
              <a:rPr lang="en-US" baseline="-25000"/>
              <a:t>1</a:t>
            </a:r>
            <a:r>
              <a:rPr lang="en-US"/>
              <a:t> - 1) + (n</a:t>
            </a:r>
            <a:r>
              <a:rPr lang="en-US" baseline="-25000"/>
              <a:t>2</a:t>
            </a:r>
            <a:r>
              <a:rPr lang="en-US"/>
              <a:t> - 1)  degrees of freedom</a:t>
            </a: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4953000" y="5867400"/>
            <a:ext cx="1192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(or N-2)</a:t>
            </a:r>
          </a:p>
        </p:txBody>
      </p:sp>
      <p:sp>
        <p:nvSpPr>
          <p:cNvPr id="20487" name="Line 11"/>
          <p:cNvSpPr>
            <a:spLocks noChangeShapeType="1"/>
          </p:cNvSpPr>
          <p:nvPr/>
        </p:nvSpPr>
        <p:spPr bwMode="auto">
          <a:xfrm flipH="1" flipV="1">
            <a:off x="4953000" y="4953000"/>
            <a:ext cx="685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657600" y="838200"/>
            <a:ext cx="177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Assumptions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09600" y="2362200"/>
            <a:ext cx="80359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X</a:t>
            </a:r>
            <a:r>
              <a:rPr lang="en-US" baseline="-25000"/>
              <a:t>1 </a:t>
            </a:r>
            <a:r>
              <a:rPr lang="en-US"/>
              <a:t>and X</a:t>
            </a:r>
            <a:r>
              <a:rPr lang="en-US" baseline="-25000"/>
              <a:t>2</a:t>
            </a:r>
            <a:r>
              <a:rPr lang="en-US"/>
              <a:t> are normally distributed.</a:t>
            </a:r>
          </a:p>
          <a:p>
            <a:pPr>
              <a:buFontTx/>
              <a:buChar char="•"/>
            </a:pPr>
            <a:r>
              <a:rPr lang="en-US"/>
              <a:t>Homogeneity of variance.</a:t>
            </a:r>
          </a:p>
          <a:p>
            <a:pPr>
              <a:buFontTx/>
              <a:buChar char="•"/>
            </a:pPr>
            <a:r>
              <a:rPr lang="en-US"/>
              <a:t>Samples are randomly drawn from their respective populations.</a:t>
            </a:r>
          </a:p>
          <a:p>
            <a:pPr>
              <a:buFontTx/>
              <a:buChar char="•"/>
            </a:pPr>
            <a:r>
              <a:rPr lang="en-US"/>
              <a:t>Samples are independent.</a:t>
            </a:r>
            <a:endParaRPr 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855</Words>
  <Application>Microsoft Office PowerPoint</Application>
  <PresentationFormat>On-screen Show (4:3)</PresentationFormat>
  <Paragraphs>260</Paragraphs>
  <Slides>25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Office Theme</vt:lpstr>
      <vt:lpstr>Image</vt:lpstr>
      <vt:lpstr>Mtb Graph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10</cp:revision>
  <dcterms:created xsi:type="dcterms:W3CDTF">2011-11-07T17:18:03Z</dcterms:created>
  <dcterms:modified xsi:type="dcterms:W3CDTF">2012-11-05T17:57:40Z</dcterms:modified>
</cp:coreProperties>
</file>